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8"/>
  </p:notesMasterIdLst>
  <p:sldIdLst>
    <p:sldId id="265" r:id="rId2"/>
    <p:sldId id="286" r:id="rId3"/>
    <p:sldId id="287" r:id="rId4"/>
    <p:sldId id="273" r:id="rId5"/>
    <p:sldId id="285" r:id="rId6"/>
    <p:sldId id="262" r:id="rId7"/>
  </p:sldIdLst>
  <p:sldSz cx="9144000" cy="5143500" type="screen16x9"/>
  <p:notesSz cx="6858000" cy="9144000"/>
  <p:embeddedFontLst>
    <p:embeddedFont>
      <p:font typeface="Montserrat" panose="020B0604020202020204" charset="0"/>
      <p:regular r:id="rId9"/>
      <p:bold r:id="rId10"/>
      <p:italic r:id="rId11"/>
      <p:boldItalic r:id="rId12"/>
    </p:embeddedFont>
    <p:embeddedFont>
      <p:font typeface="Karla" panose="020B060402020202020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4336"/>
    <a:srgbClr val="60A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B6BD5EE-F0AC-44BF-BB02-C6AF99F4079E}">
  <a:tblStyle styleId="{FB6BD5EE-F0AC-44BF-BB02-C6AF99F4079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Shape 3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51142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Shape 3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62239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Shape 3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Shape 3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5115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_1_2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218925" y="-9675"/>
            <a:ext cx="5276875" cy="5167075"/>
          </a:xfrm>
          <a:custGeom>
            <a:avLst/>
            <a:gdLst/>
            <a:ahLst/>
            <a:cxnLst/>
            <a:rect l="0" t="0" r="0" b="0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19" name="Shape 19"/>
          <p:cNvSpPr/>
          <p:nvPr/>
        </p:nvSpPr>
        <p:spPr>
          <a:xfrm>
            <a:off x="-9675" y="-9675"/>
            <a:ext cx="5276875" cy="5167075"/>
          </a:xfrm>
          <a:custGeom>
            <a:avLst/>
            <a:gdLst/>
            <a:ahLst/>
            <a:cxnLst/>
            <a:rect l="0" t="0" r="0" b="0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838309" y="1807900"/>
            <a:ext cx="3148200" cy="48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838250" y="2419350"/>
            <a:ext cx="3148200" cy="2255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▸"/>
              <a:defRPr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▹"/>
              <a:defRPr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▹"/>
              <a:defRPr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ig image">
  <p:cSld name="TITLE_1_2_1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/>
        </p:nvSpPr>
        <p:spPr>
          <a:xfrm>
            <a:off x="209250" y="-9675"/>
            <a:ext cx="3076750" cy="5167075"/>
          </a:xfrm>
          <a:custGeom>
            <a:avLst/>
            <a:gdLst/>
            <a:ahLst/>
            <a:cxnLst/>
            <a:rect l="0" t="0" r="0" b="0"/>
            <a:pathLst>
              <a:path w="123070" h="206683" extrusionOk="0">
                <a:moveTo>
                  <a:pt x="0" y="0"/>
                </a:moveTo>
                <a:lnTo>
                  <a:pt x="0" y="206683"/>
                </a:lnTo>
                <a:lnTo>
                  <a:pt x="123070" y="206545"/>
                </a:lnTo>
                <a:lnTo>
                  <a:pt x="67807" y="30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24" name="Shape 24"/>
          <p:cNvSpPr/>
          <p:nvPr/>
        </p:nvSpPr>
        <p:spPr>
          <a:xfrm>
            <a:off x="-19350" y="-9675"/>
            <a:ext cx="3076750" cy="5167075"/>
          </a:xfrm>
          <a:custGeom>
            <a:avLst/>
            <a:gdLst/>
            <a:ahLst/>
            <a:cxnLst/>
            <a:rect l="0" t="0" r="0" b="0"/>
            <a:pathLst>
              <a:path w="123070" h="206683" extrusionOk="0">
                <a:moveTo>
                  <a:pt x="0" y="0"/>
                </a:moveTo>
                <a:lnTo>
                  <a:pt x="0" y="206683"/>
                </a:lnTo>
                <a:lnTo>
                  <a:pt x="123070" y="206545"/>
                </a:lnTo>
                <a:lnTo>
                  <a:pt x="67807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609704" y="4116875"/>
            <a:ext cx="1609800" cy="48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/>
        </p:nvSpPr>
        <p:spPr>
          <a:xfrm>
            <a:off x="228600" y="-10437"/>
            <a:ext cx="8229315" cy="5164387"/>
          </a:xfrm>
          <a:custGeom>
            <a:avLst/>
            <a:gdLst/>
            <a:ahLst/>
            <a:cxnLst/>
            <a:rect l="0" t="0" r="0" b="0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59" name="Shape 59"/>
          <p:cNvSpPr/>
          <p:nvPr/>
        </p:nvSpPr>
        <p:spPr>
          <a:xfrm>
            <a:off x="0" y="-10437"/>
            <a:ext cx="8229315" cy="5164387"/>
          </a:xfrm>
          <a:custGeom>
            <a:avLst/>
            <a:gdLst/>
            <a:ahLst/>
            <a:cxnLst/>
            <a:rect l="0" t="0" r="0" b="0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8BC34A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1884100"/>
            <a:ext cx="5185200" cy="4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2495550"/>
            <a:ext cx="5185200" cy="22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Clr>
                <a:srgbClr val="999999"/>
              </a:buClr>
              <a:buSzPts val="1600"/>
              <a:buFont typeface="Karla"/>
              <a:buChar char="▸"/>
              <a:defRPr sz="16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600"/>
              <a:buFont typeface="Karla"/>
              <a:buChar char="▹"/>
              <a:defRPr sz="16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600"/>
              <a:buFont typeface="Karla"/>
              <a:buChar char="▹"/>
              <a:defRPr sz="16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600"/>
              <a:buFont typeface="Karla"/>
              <a:buChar char="●"/>
              <a:defRPr sz="16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600"/>
              <a:buFont typeface="Karla"/>
              <a:buChar char="○"/>
              <a:defRPr sz="16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600"/>
              <a:buFont typeface="Karla"/>
              <a:buChar char="■"/>
              <a:defRPr sz="16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600"/>
              <a:buFont typeface="Karla"/>
              <a:buChar char="●"/>
              <a:defRPr sz="16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600"/>
              <a:buFont typeface="Karla"/>
              <a:buChar char="○"/>
              <a:defRPr sz="16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600"/>
              <a:buFont typeface="Karla"/>
              <a:buChar char="■"/>
              <a:defRPr sz="16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8" r:id="rId3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230925" y="3902566"/>
            <a:ext cx="4714844" cy="112997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400" dirty="0">
                <a:solidFill>
                  <a:srgbClr val="60A399"/>
                </a:solidFill>
              </a:rPr>
              <a:t>ARGUMENTEREN</a:t>
            </a:r>
            <a:r>
              <a:rPr lang="nl-NL" sz="2400" dirty="0"/>
              <a:t> LEZEN H4</a:t>
            </a:r>
            <a:endParaRPr sz="2400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688"/>
        </a:solidFill>
        <a:effectLst/>
      </p:bgPr>
    </p:bg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>
            <a:spLocks noGrp="1"/>
          </p:cNvSpPr>
          <p:nvPr>
            <p:ph type="title"/>
          </p:nvPr>
        </p:nvSpPr>
        <p:spPr>
          <a:xfrm>
            <a:off x="609704" y="4116875"/>
            <a:ext cx="1609800" cy="4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>
                <a:solidFill>
                  <a:srgbClr val="009688"/>
                </a:solidFill>
              </a:rPr>
              <a:t>ARGUMENTATIE </a:t>
            </a:r>
            <a:r>
              <a:rPr lang="en" dirty="0"/>
              <a:t> </a:t>
            </a:r>
            <a:r>
              <a:rPr lang="nl-NL" dirty="0"/>
              <a:t>LEZEN H4</a:t>
            </a:r>
            <a:endParaRPr dirty="0"/>
          </a:p>
        </p:txBody>
      </p:sp>
      <p:sp>
        <p:nvSpPr>
          <p:cNvPr id="310" name="Shape 310"/>
          <p:cNvSpPr txBox="1"/>
          <p:nvPr/>
        </p:nvSpPr>
        <p:spPr>
          <a:xfrm>
            <a:off x="3974501" y="1534081"/>
            <a:ext cx="3565500" cy="642900"/>
          </a:xfrm>
          <a:prstGeom prst="rect">
            <a:avLst/>
          </a:prstGeom>
          <a:noFill/>
          <a:ln w="12700" cap="flat" cmpd="sng">
            <a:solidFill>
              <a:srgbClr val="FFFFFF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STANDPUNT</a:t>
            </a:r>
            <a:endParaRPr dirty="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grpSp>
        <p:nvGrpSpPr>
          <p:cNvPr id="311" name="Shape 311"/>
          <p:cNvGrpSpPr/>
          <p:nvPr/>
        </p:nvGrpSpPr>
        <p:grpSpPr>
          <a:xfrm rot="10800000">
            <a:off x="5598551" y="2406577"/>
            <a:ext cx="376898" cy="330345"/>
            <a:chOff x="5323500" y="1591325"/>
            <a:chExt cx="376898" cy="330345"/>
          </a:xfrm>
        </p:grpSpPr>
        <p:sp>
          <p:nvSpPr>
            <p:cNvPr id="312" name="Shape 312"/>
            <p:cNvSpPr/>
            <p:nvPr/>
          </p:nvSpPr>
          <p:spPr>
            <a:xfrm rot="5400000">
              <a:off x="5385398" y="1606670"/>
              <a:ext cx="312600" cy="3174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0000">
                <a:alpha val="7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Shape 313"/>
            <p:cNvSpPr/>
            <p:nvPr/>
          </p:nvSpPr>
          <p:spPr>
            <a:xfrm rot="5400000">
              <a:off x="5325900" y="1588925"/>
              <a:ext cx="312600" cy="3174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7" name="Shape 317"/>
          <p:cNvSpPr txBox="1"/>
          <p:nvPr/>
        </p:nvSpPr>
        <p:spPr>
          <a:xfrm>
            <a:off x="3974501" y="2948353"/>
            <a:ext cx="3565500" cy="642900"/>
          </a:xfrm>
          <a:prstGeom prst="rect">
            <a:avLst/>
          </a:prstGeom>
          <a:noFill/>
          <a:ln w="12700" cap="flat" cmpd="sng">
            <a:solidFill>
              <a:srgbClr val="FFFFFF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ARGUMENT</a:t>
            </a:r>
            <a:endParaRPr dirty="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grpSp>
        <p:nvGrpSpPr>
          <p:cNvPr id="319" name="Shape 319"/>
          <p:cNvGrpSpPr/>
          <p:nvPr/>
        </p:nvGrpSpPr>
        <p:grpSpPr>
          <a:xfrm>
            <a:off x="1143374" y="4602575"/>
            <a:ext cx="408208" cy="465260"/>
            <a:chOff x="4630125" y="278900"/>
            <a:chExt cx="400675" cy="456675"/>
          </a:xfrm>
        </p:grpSpPr>
        <p:sp>
          <p:nvSpPr>
            <p:cNvPr id="320" name="Shape 320"/>
            <p:cNvSpPr/>
            <p:nvPr/>
          </p:nvSpPr>
          <p:spPr>
            <a:xfrm>
              <a:off x="4659350" y="328825"/>
              <a:ext cx="371450" cy="96850"/>
            </a:xfrm>
            <a:custGeom>
              <a:avLst/>
              <a:gdLst/>
              <a:ahLst/>
              <a:cxnLst/>
              <a:rect l="0" t="0" r="0" b="0"/>
              <a:pathLst>
                <a:path w="14858" h="3874" fill="none" extrusionOk="0">
                  <a:moveTo>
                    <a:pt x="12763" y="1"/>
                  </a:moveTo>
                  <a:lnTo>
                    <a:pt x="926" y="1"/>
                  </a:lnTo>
                  <a:lnTo>
                    <a:pt x="926" y="1"/>
                  </a:lnTo>
                  <a:lnTo>
                    <a:pt x="731" y="25"/>
                  </a:lnTo>
                  <a:lnTo>
                    <a:pt x="561" y="74"/>
                  </a:lnTo>
                  <a:lnTo>
                    <a:pt x="390" y="171"/>
                  </a:lnTo>
                  <a:lnTo>
                    <a:pt x="269" y="269"/>
                  </a:lnTo>
                  <a:lnTo>
                    <a:pt x="147" y="415"/>
                  </a:lnTo>
                  <a:lnTo>
                    <a:pt x="74" y="561"/>
                  </a:lnTo>
                  <a:lnTo>
                    <a:pt x="1" y="732"/>
                  </a:lnTo>
                  <a:lnTo>
                    <a:pt x="1" y="926"/>
                  </a:lnTo>
                  <a:lnTo>
                    <a:pt x="1" y="2948"/>
                  </a:lnTo>
                  <a:lnTo>
                    <a:pt x="1" y="2948"/>
                  </a:lnTo>
                  <a:lnTo>
                    <a:pt x="1" y="3143"/>
                  </a:lnTo>
                  <a:lnTo>
                    <a:pt x="74" y="3313"/>
                  </a:lnTo>
                  <a:lnTo>
                    <a:pt x="147" y="3459"/>
                  </a:lnTo>
                  <a:lnTo>
                    <a:pt x="269" y="3605"/>
                  </a:lnTo>
                  <a:lnTo>
                    <a:pt x="390" y="3727"/>
                  </a:lnTo>
                  <a:lnTo>
                    <a:pt x="561" y="3800"/>
                  </a:lnTo>
                  <a:lnTo>
                    <a:pt x="731" y="3849"/>
                  </a:lnTo>
                  <a:lnTo>
                    <a:pt x="926" y="3873"/>
                  </a:lnTo>
                  <a:lnTo>
                    <a:pt x="12763" y="3873"/>
                  </a:lnTo>
                  <a:lnTo>
                    <a:pt x="14857" y="1949"/>
                  </a:lnTo>
                  <a:lnTo>
                    <a:pt x="12763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Shape 321"/>
            <p:cNvSpPr/>
            <p:nvPr/>
          </p:nvSpPr>
          <p:spPr>
            <a:xfrm>
              <a:off x="4630125" y="452425"/>
              <a:ext cx="371450" cy="96850"/>
            </a:xfrm>
            <a:custGeom>
              <a:avLst/>
              <a:gdLst/>
              <a:ahLst/>
              <a:cxnLst/>
              <a:rect l="0" t="0" r="0" b="0"/>
              <a:pathLst>
                <a:path w="14858" h="3874" fill="none" extrusionOk="0">
                  <a:moveTo>
                    <a:pt x="2095" y="1"/>
                  </a:moveTo>
                  <a:lnTo>
                    <a:pt x="13932" y="1"/>
                  </a:lnTo>
                  <a:lnTo>
                    <a:pt x="13932" y="1"/>
                  </a:lnTo>
                  <a:lnTo>
                    <a:pt x="14126" y="25"/>
                  </a:lnTo>
                  <a:lnTo>
                    <a:pt x="14297" y="74"/>
                  </a:lnTo>
                  <a:lnTo>
                    <a:pt x="14467" y="147"/>
                  </a:lnTo>
                  <a:lnTo>
                    <a:pt x="14589" y="269"/>
                  </a:lnTo>
                  <a:lnTo>
                    <a:pt x="14711" y="415"/>
                  </a:lnTo>
                  <a:lnTo>
                    <a:pt x="14784" y="561"/>
                  </a:lnTo>
                  <a:lnTo>
                    <a:pt x="14857" y="732"/>
                  </a:lnTo>
                  <a:lnTo>
                    <a:pt x="14857" y="926"/>
                  </a:lnTo>
                  <a:lnTo>
                    <a:pt x="14857" y="2948"/>
                  </a:lnTo>
                  <a:lnTo>
                    <a:pt x="14857" y="2948"/>
                  </a:lnTo>
                  <a:lnTo>
                    <a:pt x="14857" y="3143"/>
                  </a:lnTo>
                  <a:lnTo>
                    <a:pt x="14784" y="3313"/>
                  </a:lnTo>
                  <a:lnTo>
                    <a:pt x="14711" y="3459"/>
                  </a:lnTo>
                  <a:lnTo>
                    <a:pt x="14589" y="3605"/>
                  </a:lnTo>
                  <a:lnTo>
                    <a:pt x="14467" y="3703"/>
                  </a:lnTo>
                  <a:lnTo>
                    <a:pt x="14297" y="3800"/>
                  </a:lnTo>
                  <a:lnTo>
                    <a:pt x="14126" y="3849"/>
                  </a:lnTo>
                  <a:lnTo>
                    <a:pt x="13932" y="3873"/>
                  </a:lnTo>
                  <a:lnTo>
                    <a:pt x="2095" y="3873"/>
                  </a:lnTo>
                  <a:lnTo>
                    <a:pt x="1" y="1925"/>
                  </a:lnTo>
                  <a:lnTo>
                    <a:pt x="2095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Shape 322"/>
            <p:cNvSpPr/>
            <p:nvPr/>
          </p:nvSpPr>
          <p:spPr>
            <a:xfrm>
              <a:off x="4808525" y="278900"/>
              <a:ext cx="43875" cy="49950"/>
            </a:xfrm>
            <a:custGeom>
              <a:avLst/>
              <a:gdLst/>
              <a:ahLst/>
              <a:cxnLst/>
              <a:rect l="0" t="0" r="0" b="0"/>
              <a:pathLst>
                <a:path w="1755" h="1998" fill="none" extrusionOk="0">
                  <a:moveTo>
                    <a:pt x="1754" y="1998"/>
                  </a:moveTo>
                  <a:lnTo>
                    <a:pt x="1754" y="585"/>
                  </a:lnTo>
                  <a:lnTo>
                    <a:pt x="1754" y="585"/>
                  </a:lnTo>
                  <a:lnTo>
                    <a:pt x="1754" y="464"/>
                  </a:lnTo>
                  <a:lnTo>
                    <a:pt x="1730" y="366"/>
                  </a:lnTo>
                  <a:lnTo>
                    <a:pt x="1657" y="269"/>
                  </a:lnTo>
                  <a:lnTo>
                    <a:pt x="1584" y="171"/>
                  </a:lnTo>
                  <a:lnTo>
                    <a:pt x="1511" y="98"/>
                  </a:lnTo>
                  <a:lnTo>
                    <a:pt x="1413" y="49"/>
                  </a:lnTo>
                  <a:lnTo>
                    <a:pt x="1291" y="25"/>
                  </a:lnTo>
                  <a:lnTo>
                    <a:pt x="1194" y="1"/>
                  </a:lnTo>
                  <a:lnTo>
                    <a:pt x="561" y="1"/>
                  </a:lnTo>
                  <a:lnTo>
                    <a:pt x="561" y="1"/>
                  </a:lnTo>
                  <a:lnTo>
                    <a:pt x="463" y="25"/>
                  </a:lnTo>
                  <a:lnTo>
                    <a:pt x="342" y="49"/>
                  </a:lnTo>
                  <a:lnTo>
                    <a:pt x="244" y="98"/>
                  </a:lnTo>
                  <a:lnTo>
                    <a:pt x="171" y="171"/>
                  </a:lnTo>
                  <a:lnTo>
                    <a:pt x="98" y="269"/>
                  </a:lnTo>
                  <a:lnTo>
                    <a:pt x="25" y="366"/>
                  </a:lnTo>
                  <a:lnTo>
                    <a:pt x="1" y="464"/>
                  </a:lnTo>
                  <a:lnTo>
                    <a:pt x="1" y="585"/>
                  </a:lnTo>
                  <a:lnTo>
                    <a:pt x="1" y="1998"/>
                  </a:lnTo>
                  <a:lnTo>
                    <a:pt x="1754" y="1998"/>
                  </a:lnTo>
                  <a:close/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Shape 323"/>
            <p:cNvSpPr/>
            <p:nvPr/>
          </p:nvSpPr>
          <p:spPr>
            <a:xfrm>
              <a:off x="4808525" y="549250"/>
              <a:ext cx="43875" cy="186325"/>
            </a:xfrm>
            <a:custGeom>
              <a:avLst/>
              <a:gdLst/>
              <a:ahLst/>
              <a:cxnLst/>
              <a:rect l="0" t="0" r="0" b="0"/>
              <a:pathLst>
                <a:path w="1755" h="7453" fill="none" extrusionOk="0">
                  <a:moveTo>
                    <a:pt x="1" y="0"/>
                  </a:moveTo>
                  <a:lnTo>
                    <a:pt x="1" y="7453"/>
                  </a:lnTo>
                  <a:lnTo>
                    <a:pt x="1754" y="7453"/>
                  </a:lnTo>
                  <a:lnTo>
                    <a:pt x="1754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kstvak 1">
            <a:extLst>
              <a:ext uri="{FF2B5EF4-FFF2-40B4-BE49-F238E27FC236}">
                <a16:creationId xmlns:a16="http://schemas.microsoft.com/office/drawing/2014/main" id="{EC7BAF67-C04A-4CE1-9497-A1E51F4F3088}"/>
              </a:ext>
            </a:extLst>
          </p:cNvPr>
          <p:cNvSpPr txBox="1"/>
          <p:nvPr/>
        </p:nvSpPr>
        <p:spPr>
          <a:xfrm>
            <a:off x="3604203" y="562654"/>
            <a:ext cx="53128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>
                <a:solidFill>
                  <a:schemeClr val="bg1">
                    <a:lumMod val="95000"/>
                  </a:schemeClr>
                </a:solidFill>
                <a:latin typeface="Montserrat" panose="020B0604020202020204" charset="0"/>
              </a:rPr>
              <a:t>ENKELVOUDIGE ARGUMENTATIE</a:t>
            </a:r>
          </a:p>
        </p:txBody>
      </p:sp>
    </p:spTree>
    <p:extLst>
      <p:ext uri="{BB962C8B-B14F-4D97-AF65-F5344CB8AC3E}">
        <p14:creationId xmlns:p14="http://schemas.microsoft.com/office/powerpoint/2010/main" val="40979558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688"/>
        </a:solidFill>
        <a:effectLst/>
      </p:bgPr>
    </p:bg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>
            <a:spLocks noGrp="1"/>
          </p:cNvSpPr>
          <p:nvPr>
            <p:ph type="title"/>
          </p:nvPr>
        </p:nvSpPr>
        <p:spPr>
          <a:xfrm>
            <a:off x="609704" y="4116875"/>
            <a:ext cx="1609800" cy="4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>
                <a:solidFill>
                  <a:srgbClr val="009688"/>
                </a:solidFill>
              </a:rPr>
              <a:t>ARGUMENTATIE </a:t>
            </a:r>
            <a:r>
              <a:rPr lang="en" dirty="0"/>
              <a:t> </a:t>
            </a:r>
            <a:r>
              <a:rPr lang="nl-NL" dirty="0"/>
              <a:t>LEZEN H3</a:t>
            </a:r>
            <a:endParaRPr dirty="0"/>
          </a:p>
        </p:txBody>
      </p:sp>
      <p:sp>
        <p:nvSpPr>
          <p:cNvPr id="310" name="Shape 310"/>
          <p:cNvSpPr txBox="1"/>
          <p:nvPr/>
        </p:nvSpPr>
        <p:spPr>
          <a:xfrm>
            <a:off x="4069742" y="1534081"/>
            <a:ext cx="3565500" cy="642900"/>
          </a:xfrm>
          <a:prstGeom prst="rect">
            <a:avLst/>
          </a:prstGeom>
          <a:noFill/>
          <a:ln w="12700" cap="flat" cmpd="sng">
            <a:solidFill>
              <a:srgbClr val="FFFFFF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STANDPUNT</a:t>
            </a:r>
            <a:endParaRPr dirty="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grpSp>
        <p:nvGrpSpPr>
          <p:cNvPr id="311" name="Shape 311"/>
          <p:cNvGrpSpPr/>
          <p:nvPr/>
        </p:nvGrpSpPr>
        <p:grpSpPr>
          <a:xfrm rot="10800000">
            <a:off x="5683489" y="2393259"/>
            <a:ext cx="376898" cy="330345"/>
            <a:chOff x="5323500" y="1591325"/>
            <a:chExt cx="376898" cy="330345"/>
          </a:xfrm>
        </p:grpSpPr>
        <p:sp>
          <p:nvSpPr>
            <p:cNvPr id="312" name="Shape 312"/>
            <p:cNvSpPr/>
            <p:nvPr/>
          </p:nvSpPr>
          <p:spPr>
            <a:xfrm rot="5400000">
              <a:off x="5385398" y="1606670"/>
              <a:ext cx="312600" cy="3174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0000">
                <a:alpha val="7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Shape 313"/>
            <p:cNvSpPr/>
            <p:nvPr/>
          </p:nvSpPr>
          <p:spPr>
            <a:xfrm rot="5400000">
              <a:off x="5325900" y="1588925"/>
              <a:ext cx="312600" cy="3174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7" name="Shape 317"/>
          <p:cNvSpPr txBox="1"/>
          <p:nvPr/>
        </p:nvSpPr>
        <p:spPr>
          <a:xfrm>
            <a:off x="3604203" y="2948353"/>
            <a:ext cx="1318340" cy="1109714"/>
          </a:xfrm>
          <a:prstGeom prst="rect">
            <a:avLst/>
          </a:prstGeom>
          <a:noFill/>
          <a:ln w="12700" cap="flat" cmpd="sng">
            <a:solidFill>
              <a:srgbClr val="FFFFFF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ARGUMENT</a:t>
            </a:r>
            <a:endParaRPr dirty="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grpSp>
        <p:nvGrpSpPr>
          <p:cNvPr id="319" name="Shape 319"/>
          <p:cNvGrpSpPr/>
          <p:nvPr/>
        </p:nvGrpSpPr>
        <p:grpSpPr>
          <a:xfrm>
            <a:off x="1143374" y="4602575"/>
            <a:ext cx="408208" cy="465260"/>
            <a:chOff x="4630125" y="278900"/>
            <a:chExt cx="400675" cy="456675"/>
          </a:xfrm>
        </p:grpSpPr>
        <p:sp>
          <p:nvSpPr>
            <p:cNvPr id="320" name="Shape 320"/>
            <p:cNvSpPr/>
            <p:nvPr/>
          </p:nvSpPr>
          <p:spPr>
            <a:xfrm>
              <a:off x="4659350" y="328825"/>
              <a:ext cx="371450" cy="96850"/>
            </a:xfrm>
            <a:custGeom>
              <a:avLst/>
              <a:gdLst/>
              <a:ahLst/>
              <a:cxnLst/>
              <a:rect l="0" t="0" r="0" b="0"/>
              <a:pathLst>
                <a:path w="14858" h="3874" fill="none" extrusionOk="0">
                  <a:moveTo>
                    <a:pt x="12763" y="1"/>
                  </a:moveTo>
                  <a:lnTo>
                    <a:pt x="926" y="1"/>
                  </a:lnTo>
                  <a:lnTo>
                    <a:pt x="926" y="1"/>
                  </a:lnTo>
                  <a:lnTo>
                    <a:pt x="731" y="25"/>
                  </a:lnTo>
                  <a:lnTo>
                    <a:pt x="561" y="74"/>
                  </a:lnTo>
                  <a:lnTo>
                    <a:pt x="390" y="171"/>
                  </a:lnTo>
                  <a:lnTo>
                    <a:pt x="269" y="269"/>
                  </a:lnTo>
                  <a:lnTo>
                    <a:pt x="147" y="415"/>
                  </a:lnTo>
                  <a:lnTo>
                    <a:pt x="74" y="561"/>
                  </a:lnTo>
                  <a:lnTo>
                    <a:pt x="1" y="732"/>
                  </a:lnTo>
                  <a:lnTo>
                    <a:pt x="1" y="926"/>
                  </a:lnTo>
                  <a:lnTo>
                    <a:pt x="1" y="2948"/>
                  </a:lnTo>
                  <a:lnTo>
                    <a:pt x="1" y="2948"/>
                  </a:lnTo>
                  <a:lnTo>
                    <a:pt x="1" y="3143"/>
                  </a:lnTo>
                  <a:lnTo>
                    <a:pt x="74" y="3313"/>
                  </a:lnTo>
                  <a:lnTo>
                    <a:pt x="147" y="3459"/>
                  </a:lnTo>
                  <a:lnTo>
                    <a:pt x="269" y="3605"/>
                  </a:lnTo>
                  <a:lnTo>
                    <a:pt x="390" y="3727"/>
                  </a:lnTo>
                  <a:lnTo>
                    <a:pt x="561" y="3800"/>
                  </a:lnTo>
                  <a:lnTo>
                    <a:pt x="731" y="3849"/>
                  </a:lnTo>
                  <a:lnTo>
                    <a:pt x="926" y="3873"/>
                  </a:lnTo>
                  <a:lnTo>
                    <a:pt x="12763" y="3873"/>
                  </a:lnTo>
                  <a:lnTo>
                    <a:pt x="14857" y="1949"/>
                  </a:lnTo>
                  <a:lnTo>
                    <a:pt x="12763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Shape 321"/>
            <p:cNvSpPr/>
            <p:nvPr/>
          </p:nvSpPr>
          <p:spPr>
            <a:xfrm>
              <a:off x="4630125" y="452425"/>
              <a:ext cx="371450" cy="96850"/>
            </a:xfrm>
            <a:custGeom>
              <a:avLst/>
              <a:gdLst/>
              <a:ahLst/>
              <a:cxnLst/>
              <a:rect l="0" t="0" r="0" b="0"/>
              <a:pathLst>
                <a:path w="14858" h="3874" fill="none" extrusionOk="0">
                  <a:moveTo>
                    <a:pt x="2095" y="1"/>
                  </a:moveTo>
                  <a:lnTo>
                    <a:pt x="13932" y="1"/>
                  </a:lnTo>
                  <a:lnTo>
                    <a:pt x="13932" y="1"/>
                  </a:lnTo>
                  <a:lnTo>
                    <a:pt x="14126" y="25"/>
                  </a:lnTo>
                  <a:lnTo>
                    <a:pt x="14297" y="74"/>
                  </a:lnTo>
                  <a:lnTo>
                    <a:pt x="14467" y="147"/>
                  </a:lnTo>
                  <a:lnTo>
                    <a:pt x="14589" y="269"/>
                  </a:lnTo>
                  <a:lnTo>
                    <a:pt x="14711" y="415"/>
                  </a:lnTo>
                  <a:lnTo>
                    <a:pt x="14784" y="561"/>
                  </a:lnTo>
                  <a:lnTo>
                    <a:pt x="14857" y="732"/>
                  </a:lnTo>
                  <a:lnTo>
                    <a:pt x="14857" y="926"/>
                  </a:lnTo>
                  <a:lnTo>
                    <a:pt x="14857" y="2948"/>
                  </a:lnTo>
                  <a:lnTo>
                    <a:pt x="14857" y="2948"/>
                  </a:lnTo>
                  <a:lnTo>
                    <a:pt x="14857" y="3143"/>
                  </a:lnTo>
                  <a:lnTo>
                    <a:pt x="14784" y="3313"/>
                  </a:lnTo>
                  <a:lnTo>
                    <a:pt x="14711" y="3459"/>
                  </a:lnTo>
                  <a:lnTo>
                    <a:pt x="14589" y="3605"/>
                  </a:lnTo>
                  <a:lnTo>
                    <a:pt x="14467" y="3703"/>
                  </a:lnTo>
                  <a:lnTo>
                    <a:pt x="14297" y="3800"/>
                  </a:lnTo>
                  <a:lnTo>
                    <a:pt x="14126" y="3849"/>
                  </a:lnTo>
                  <a:lnTo>
                    <a:pt x="13932" y="3873"/>
                  </a:lnTo>
                  <a:lnTo>
                    <a:pt x="2095" y="3873"/>
                  </a:lnTo>
                  <a:lnTo>
                    <a:pt x="1" y="1925"/>
                  </a:lnTo>
                  <a:lnTo>
                    <a:pt x="2095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Shape 322"/>
            <p:cNvSpPr/>
            <p:nvPr/>
          </p:nvSpPr>
          <p:spPr>
            <a:xfrm>
              <a:off x="4808525" y="278900"/>
              <a:ext cx="43875" cy="49950"/>
            </a:xfrm>
            <a:custGeom>
              <a:avLst/>
              <a:gdLst/>
              <a:ahLst/>
              <a:cxnLst/>
              <a:rect l="0" t="0" r="0" b="0"/>
              <a:pathLst>
                <a:path w="1755" h="1998" fill="none" extrusionOk="0">
                  <a:moveTo>
                    <a:pt x="1754" y="1998"/>
                  </a:moveTo>
                  <a:lnTo>
                    <a:pt x="1754" y="585"/>
                  </a:lnTo>
                  <a:lnTo>
                    <a:pt x="1754" y="585"/>
                  </a:lnTo>
                  <a:lnTo>
                    <a:pt x="1754" y="464"/>
                  </a:lnTo>
                  <a:lnTo>
                    <a:pt x="1730" y="366"/>
                  </a:lnTo>
                  <a:lnTo>
                    <a:pt x="1657" y="269"/>
                  </a:lnTo>
                  <a:lnTo>
                    <a:pt x="1584" y="171"/>
                  </a:lnTo>
                  <a:lnTo>
                    <a:pt x="1511" y="98"/>
                  </a:lnTo>
                  <a:lnTo>
                    <a:pt x="1413" y="49"/>
                  </a:lnTo>
                  <a:lnTo>
                    <a:pt x="1291" y="25"/>
                  </a:lnTo>
                  <a:lnTo>
                    <a:pt x="1194" y="1"/>
                  </a:lnTo>
                  <a:lnTo>
                    <a:pt x="561" y="1"/>
                  </a:lnTo>
                  <a:lnTo>
                    <a:pt x="561" y="1"/>
                  </a:lnTo>
                  <a:lnTo>
                    <a:pt x="463" y="25"/>
                  </a:lnTo>
                  <a:lnTo>
                    <a:pt x="342" y="49"/>
                  </a:lnTo>
                  <a:lnTo>
                    <a:pt x="244" y="98"/>
                  </a:lnTo>
                  <a:lnTo>
                    <a:pt x="171" y="171"/>
                  </a:lnTo>
                  <a:lnTo>
                    <a:pt x="98" y="269"/>
                  </a:lnTo>
                  <a:lnTo>
                    <a:pt x="25" y="366"/>
                  </a:lnTo>
                  <a:lnTo>
                    <a:pt x="1" y="464"/>
                  </a:lnTo>
                  <a:lnTo>
                    <a:pt x="1" y="585"/>
                  </a:lnTo>
                  <a:lnTo>
                    <a:pt x="1" y="1998"/>
                  </a:lnTo>
                  <a:lnTo>
                    <a:pt x="1754" y="1998"/>
                  </a:lnTo>
                  <a:close/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Shape 323"/>
            <p:cNvSpPr/>
            <p:nvPr/>
          </p:nvSpPr>
          <p:spPr>
            <a:xfrm>
              <a:off x="4808525" y="549250"/>
              <a:ext cx="43875" cy="186325"/>
            </a:xfrm>
            <a:custGeom>
              <a:avLst/>
              <a:gdLst/>
              <a:ahLst/>
              <a:cxnLst/>
              <a:rect l="0" t="0" r="0" b="0"/>
              <a:pathLst>
                <a:path w="1755" h="7453" fill="none" extrusionOk="0">
                  <a:moveTo>
                    <a:pt x="1" y="0"/>
                  </a:moveTo>
                  <a:lnTo>
                    <a:pt x="1" y="7453"/>
                  </a:lnTo>
                  <a:lnTo>
                    <a:pt x="1754" y="7453"/>
                  </a:lnTo>
                  <a:lnTo>
                    <a:pt x="1754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kstvak 1">
            <a:extLst>
              <a:ext uri="{FF2B5EF4-FFF2-40B4-BE49-F238E27FC236}">
                <a16:creationId xmlns:a16="http://schemas.microsoft.com/office/drawing/2014/main" id="{EC7BAF67-C04A-4CE1-9497-A1E51F4F3088}"/>
              </a:ext>
            </a:extLst>
          </p:cNvPr>
          <p:cNvSpPr txBox="1"/>
          <p:nvPr/>
        </p:nvSpPr>
        <p:spPr>
          <a:xfrm>
            <a:off x="3604203" y="562654"/>
            <a:ext cx="53128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>
                <a:solidFill>
                  <a:schemeClr val="bg1">
                    <a:lumMod val="95000"/>
                  </a:schemeClr>
                </a:solidFill>
                <a:latin typeface="Montserrat" panose="020B0604020202020204" charset="0"/>
              </a:rPr>
              <a:t>MEERVOUDIGE ARGUMENTATIE</a:t>
            </a:r>
          </a:p>
        </p:txBody>
      </p:sp>
      <p:sp>
        <p:nvSpPr>
          <p:cNvPr id="14" name="Shape 317">
            <a:extLst>
              <a:ext uri="{FF2B5EF4-FFF2-40B4-BE49-F238E27FC236}">
                <a16:creationId xmlns:a16="http://schemas.microsoft.com/office/drawing/2014/main" id="{1BEEF867-BC8A-4FC8-84E7-A822A76A15DE}"/>
              </a:ext>
            </a:extLst>
          </p:cNvPr>
          <p:cNvSpPr txBox="1"/>
          <p:nvPr/>
        </p:nvSpPr>
        <p:spPr>
          <a:xfrm>
            <a:off x="5256781" y="2966518"/>
            <a:ext cx="1318340" cy="1109714"/>
          </a:xfrm>
          <a:prstGeom prst="rect">
            <a:avLst/>
          </a:prstGeom>
          <a:noFill/>
          <a:ln w="12700" cap="flat" cmpd="sng">
            <a:solidFill>
              <a:srgbClr val="FFFFFF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ARGUMENT</a:t>
            </a:r>
            <a:endParaRPr dirty="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5" name="Shape 317">
            <a:extLst>
              <a:ext uri="{FF2B5EF4-FFF2-40B4-BE49-F238E27FC236}">
                <a16:creationId xmlns:a16="http://schemas.microsoft.com/office/drawing/2014/main" id="{2F81B75F-EB59-4A88-8E83-AB702A976812}"/>
              </a:ext>
            </a:extLst>
          </p:cNvPr>
          <p:cNvSpPr txBox="1"/>
          <p:nvPr/>
        </p:nvSpPr>
        <p:spPr>
          <a:xfrm>
            <a:off x="6909359" y="2948353"/>
            <a:ext cx="1318340" cy="1109714"/>
          </a:xfrm>
          <a:prstGeom prst="rect">
            <a:avLst/>
          </a:prstGeom>
          <a:noFill/>
          <a:ln w="12700" cap="flat" cmpd="sng">
            <a:solidFill>
              <a:srgbClr val="FFFFFF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ARGUMENT</a:t>
            </a:r>
            <a:endParaRPr dirty="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grpSp>
        <p:nvGrpSpPr>
          <p:cNvPr id="16" name="Shape 311">
            <a:extLst>
              <a:ext uri="{FF2B5EF4-FFF2-40B4-BE49-F238E27FC236}">
                <a16:creationId xmlns:a16="http://schemas.microsoft.com/office/drawing/2014/main" id="{B9DEA93E-9462-428A-8DAD-F17F0DA3AD99}"/>
              </a:ext>
            </a:extLst>
          </p:cNvPr>
          <p:cNvGrpSpPr/>
          <p:nvPr/>
        </p:nvGrpSpPr>
        <p:grpSpPr>
          <a:xfrm rot="10800000">
            <a:off x="4257233" y="2397703"/>
            <a:ext cx="376898" cy="330345"/>
            <a:chOff x="5323500" y="1591325"/>
            <a:chExt cx="376898" cy="330345"/>
          </a:xfrm>
        </p:grpSpPr>
        <p:sp>
          <p:nvSpPr>
            <p:cNvPr id="17" name="Shape 312">
              <a:extLst>
                <a:ext uri="{FF2B5EF4-FFF2-40B4-BE49-F238E27FC236}">
                  <a16:creationId xmlns:a16="http://schemas.microsoft.com/office/drawing/2014/main" id="{0B01BA2D-7314-47E3-B2E5-653F4102E2EB}"/>
                </a:ext>
              </a:extLst>
            </p:cNvPr>
            <p:cNvSpPr/>
            <p:nvPr/>
          </p:nvSpPr>
          <p:spPr>
            <a:xfrm rot="5400000">
              <a:off x="5385398" y="1606670"/>
              <a:ext cx="312600" cy="3174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0000">
                <a:alpha val="7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Shape 313">
              <a:extLst>
                <a:ext uri="{FF2B5EF4-FFF2-40B4-BE49-F238E27FC236}">
                  <a16:creationId xmlns:a16="http://schemas.microsoft.com/office/drawing/2014/main" id="{94862289-DDEC-4DE9-8006-E608F1B964FE}"/>
                </a:ext>
              </a:extLst>
            </p:cNvPr>
            <p:cNvSpPr/>
            <p:nvPr/>
          </p:nvSpPr>
          <p:spPr>
            <a:xfrm rot="5400000">
              <a:off x="5325900" y="1588925"/>
              <a:ext cx="312600" cy="3174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" name="Shape 311">
            <a:extLst>
              <a:ext uri="{FF2B5EF4-FFF2-40B4-BE49-F238E27FC236}">
                <a16:creationId xmlns:a16="http://schemas.microsoft.com/office/drawing/2014/main" id="{4A0CD96A-DD4E-4A82-87D2-03A94CB332AB}"/>
              </a:ext>
            </a:extLst>
          </p:cNvPr>
          <p:cNvGrpSpPr/>
          <p:nvPr/>
        </p:nvGrpSpPr>
        <p:grpSpPr>
          <a:xfrm rot="10800000">
            <a:off x="7163103" y="2406577"/>
            <a:ext cx="376898" cy="330345"/>
            <a:chOff x="5323500" y="1591325"/>
            <a:chExt cx="376898" cy="330345"/>
          </a:xfrm>
        </p:grpSpPr>
        <p:sp>
          <p:nvSpPr>
            <p:cNvPr id="20" name="Shape 312">
              <a:extLst>
                <a:ext uri="{FF2B5EF4-FFF2-40B4-BE49-F238E27FC236}">
                  <a16:creationId xmlns:a16="http://schemas.microsoft.com/office/drawing/2014/main" id="{66427324-E805-41C4-8927-30E0A8089504}"/>
                </a:ext>
              </a:extLst>
            </p:cNvPr>
            <p:cNvSpPr/>
            <p:nvPr/>
          </p:nvSpPr>
          <p:spPr>
            <a:xfrm rot="5400000">
              <a:off x="5385398" y="1606670"/>
              <a:ext cx="312600" cy="3174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0000">
                <a:alpha val="7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Shape 313">
              <a:extLst>
                <a:ext uri="{FF2B5EF4-FFF2-40B4-BE49-F238E27FC236}">
                  <a16:creationId xmlns:a16="http://schemas.microsoft.com/office/drawing/2014/main" id="{A99A914F-9C48-4EFB-A210-1F296148587F}"/>
                </a:ext>
              </a:extLst>
            </p:cNvPr>
            <p:cNvSpPr/>
            <p:nvPr/>
          </p:nvSpPr>
          <p:spPr>
            <a:xfrm rot="5400000">
              <a:off x="5325900" y="1588925"/>
              <a:ext cx="312600" cy="3174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913794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688"/>
        </a:solidFill>
        <a:effectLst/>
      </p:bgPr>
    </p:bg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>
            <a:spLocks noGrp="1"/>
          </p:cNvSpPr>
          <p:nvPr>
            <p:ph type="title"/>
          </p:nvPr>
        </p:nvSpPr>
        <p:spPr>
          <a:xfrm>
            <a:off x="609704" y="4116875"/>
            <a:ext cx="1609800" cy="4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>
                <a:solidFill>
                  <a:srgbClr val="009688"/>
                </a:solidFill>
              </a:rPr>
              <a:t>ARGUMENTATIE </a:t>
            </a:r>
            <a:r>
              <a:rPr lang="en" dirty="0"/>
              <a:t> </a:t>
            </a:r>
            <a:r>
              <a:rPr lang="nl-NL" dirty="0"/>
              <a:t>LEZEN H3</a:t>
            </a:r>
            <a:endParaRPr dirty="0"/>
          </a:p>
        </p:txBody>
      </p:sp>
      <p:sp>
        <p:nvSpPr>
          <p:cNvPr id="310" name="Shape 310"/>
          <p:cNvSpPr txBox="1"/>
          <p:nvPr/>
        </p:nvSpPr>
        <p:spPr>
          <a:xfrm>
            <a:off x="4087967" y="1326083"/>
            <a:ext cx="3565500" cy="642900"/>
          </a:xfrm>
          <a:prstGeom prst="rect">
            <a:avLst/>
          </a:prstGeom>
          <a:noFill/>
          <a:ln w="12700" cap="flat" cmpd="sng">
            <a:solidFill>
              <a:srgbClr val="FFFFFF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STANDPUNT</a:t>
            </a:r>
            <a:endParaRPr dirty="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grpSp>
        <p:nvGrpSpPr>
          <p:cNvPr id="311" name="Shape 311"/>
          <p:cNvGrpSpPr/>
          <p:nvPr/>
        </p:nvGrpSpPr>
        <p:grpSpPr>
          <a:xfrm rot="10800000">
            <a:off x="5712017" y="2198579"/>
            <a:ext cx="376898" cy="330345"/>
            <a:chOff x="5323500" y="1591325"/>
            <a:chExt cx="376898" cy="330345"/>
          </a:xfrm>
        </p:grpSpPr>
        <p:sp>
          <p:nvSpPr>
            <p:cNvPr id="312" name="Shape 312"/>
            <p:cNvSpPr/>
            <p:nvPr/>
          </p:nvSpPr>
          <p:spPr>
            <a:xfrm rot="5400000">
              <a:off x="5385398" y="1606670"/>
              <a:ext cx="312600" cy="3174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0000">
                <a:alpha val="7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Shape 313"/>
            <p:cNvSpPr/>
            <p:nvPr/>
          </p:nvSpPr>
          <p:spPr>
            <a:xfrm rot="5400000">
              <a:off x="5325900" y="1588925"/>
              <a:ext cx="312600" cy="3174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7" name="Shape 317"/>
          <p:cNvSpPr txBox="1"/>
          <p:nvPr/>
        </p:nvSpPr>
        <p:spPr>
          <a:xfrm>
            <a:off x="4087967" y="2740355"/>
            <a:ext cx="3565500" cy="642900"/>
          </a:xfrm>
          <a:prstGeom prst="rect">
            <a:avLst/>
          </a:prstGeom>
          <a:noFill/>
          <a:ln w="12700" cap="flat" cmpd="sng">
            <a:solidFill>
              <a:srgbClr val="FFFFFF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ARGUMENT</a:t>
            </a:r>
            <a:endParaRPr dirty="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grpSp>
        <p:nvGrpSpPr>
          <p:cNvPr id="319" name="Shape 319"/>
          <p:cNvGrpSpPr/>
          <p:nvPr/>
        </p:nvGrpSpPr>
        <p:grpSpPr>
          <a:xfrm>
            <a:off x="1143374" y="4602575"/>
            <a:ext cx="408208" cy="465260"/>
            <a:chOff x="4630125" y="278900"/>
            <a:chExt cx="400675" cy="456675"/>
          </a:xfrm>
        </p:grpSpPr>
        <p:sp>
          <p:nvSpPr>
            <p:cNvPr id="320" name="Shape 320"/>
            <p:cNvSpPr/>
            <p:nvPr/>
          </p:nvSpPr>
          <p:spPr>
            <a:xfrm>
              <a:off x="4659350" y="328825"/>
              <a:ext cx="371450" cy="96850"/>
            </a:xfrm>
            <a:custGeom>
              <a:avLst/>
              <a:gdLst/>
              <a:ahLst/>
              <a:cxnLst/>
              <a:rect l="0" t="0" r="0" b="0"/>
              <a:pathLst>
                <a:path w="14858" h="3874" fill="none" extrusionOk="0">
                  <a:moveTo>
                    <a:pt x="12763" y="1"/>
                  </a:moveTo>
                  <a:lnTo>
                    <a:pt x="926" y="1"/>
                  </a:lnTo>
                  <a:lnTo>
                    <a:pt x="926" y="1"/>
                  </a:lnTo>
                  <a:lnTo>
                    <a:pt x="731" y="25"/>
                  </a:lnTo>
                  <a:lnTo>
                    <a:pt x="561" y="74"/>
                  </a:lnTo>
                  <a:lnTo>
                    <a:pt x="390" y="171"/>
                  </a:lnTo>
                  <a:lnTo>
                    <a:pt x="269" y="269"/>
                  </a:lnTo>
                  <a:lnTo>
                    <a:pt x="147" y="415"/>
                  </a:lnTo>
                  <a:lnTo>
                    <a:pt x="74" y="561"/>
                  </a:lnTo>
                  <a:lnTo>
                    <a:pt x="1" y="732"/>
                  </a:lnTo>
                  <a:lnTo>
                    <a:pt x="1" y="926"/>
                  </a:lnTo>
                  <a:lnTo>
                    <a:pt x="1" y="2948"/>
                  </a:lnTo>
                  <a:lnTo>
                    <a:pt x="1" y="2948"/>
                  </a:lnTo>
                  <a:lnTo>
                    <a:pt x="1" y="3143"/>
                  </a:lnTo>
                  <a:lnTo>
                    <a:pt x="74" y="3313"/>
                  </a:lnTo>
                  <a:lnTo>
                    <a:pt x="147" y="3459"/>
                  </a:lnTo>
                  <a:lnTo>
                    <a:pt x="269" y="3605"/>
                  </a:lnTo>
                  <a:lnTo>
                    <a:pt x="390" y="3727"/>
                  </a:lnTo>
                  <a:lnTo>
                    <a:pt x="561" y="3800"/>
                  </a:lnTo>
                  <a:lnTo>
                    <a:pt x="731" y="3849"/>
                  </a:lnTo>
                  <a:lnTo>
                    <a:pt x="926" y="3873"/>
                  </a:lnTo>
                  <a:lnTo>
                    <a:pt x="12763" y="3873"/>
                  </a:lnTo>
                  <a:lnTo>
                    <a:pt x="14857" y="1949"/>
                  </a:lnTo>
                  <a:lnTo>
                    <a:pt x="12763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Shape 321"/>
            <p:cNvSpPr/>
            <p:nvPr/>
          </p:nvSpPr>
          <p:spPr>
            <a:xfrm>
              <a:off x="4630125" y="452425"/>
              <a:ext cx="371450" cy="96850"/>
            </a:xfrm>
            <a:custGeom>
              <a:avLst/>
              <a:gdLst/>
              <a:ahLst/>
              <a:cxnLst/>
              <a:rect l="0" t="0" r="0" b="0"/>
              <a:pathLst>
                <a:path w="14858" h="3874" fill="none" extrusionOk="0">
                  <a:moveTo>
                    <a:pt x="2095" y="1"/>
                  </a:moveTo>
                  <a:lnTo>
                    <a:pt x="13932" y="1"/>
                  </a:lnTo>
                  <a:lnTo>
                    <a:pt x="13932" y="1"/>
                  </a:lnTo>
                  <a:lnTo>
                    <a:pt x="14126" y="25"/>
                  </a:lnTo>
                  <a:lnTo>
                    <a:pt x="14297" y="74"/>
                  </a:lnTo>
                  <a:lnTo>
                    <a:pt x="14467" y="147"/>
                  </a:lnTo>
                  <a:lnTo>
                    <a:pt x="14589" y="269"/>
                  </a:lnTo>
                  <a:lnTo>
                    <a:pt x="14711" y="415"/>
                  </a:lnTo>
                  <a:lnTo>
                    <a:pt x="14784" y="561"/>
                  </a:lnTo>
                  <a:lnTo>
                    <a:pt x="14857" y="732"/>
                  </a:lnTo>
                  <a:lnTo>
                    <a:pt x="14857" y="926"/>
                  </a:lnTo>
                  <a:lnTo>
                    <a:pt x="14857" y="2948"/>
                  </a:lnTo>
                  <a:lnTo>
                    <a:pt x="14857" y="2948"/>
                  </a:lnTo>
                  <a:lnTo>
                    <a:pt x="14857" y="3143"/>
                  </a:lnTo>
                  <a:lnTo>
                    <a:pt x="14784" y="3313"/>
                  </a:lnTo>
                  <a:lnTo>
                    <a:pt x="14711" y="3459"/>
                  </a:lnTo>
                  <a:lnTo>
                    <a:pt x="14589" y="3605"/>
                  </a:lnTo>
                  <a:lnTo>
                    <a:pt x="14467" y="3703"/>
                  </a:lnTo>
                  <a:lnTo>
                    <a:pt x="14297" y="3800"/>
                  </a:lnTo>
                  <a:lnTo>
                    <a:pt x="14126" y="3849"/>
                  </a:lnTo>
                  <a:lnTo>
                    <a:pt x="13932" y="3873"/>
                  </a:lnTo>
                  <a:lnTo>
                    <a:pt x="2095" y="3873"/>
                  </a:lnTo>
                  <a:lnTo>
                    <a:pt x="1" y="1925"/>
                  </a:lnTo>
                  <a:lnTo>
                    <a:pt x="2095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Shape 322"/>
            <p:cNvSpPr/>
            <p:nvPr/>
          </p:nvSpPr>
          <p:spPr>
            <a:xfrm>
              <a:off x="4808525" y="278900"/>
              <a:ext cx="43875" cy="49950"/>
            </a:xfrm>
            <a:custGeom>
              <a:avLst/>
              <a:gdLst/>
              <a:ahLst/>
              <a:cxnLst/>
              <a:rect l="0" t="0" r="0" b="0"/>
              <a:pathLst>
                <a:path w="1755" h="1998" fill="none" extrusionOk="0">
                  <a:moveTo>
                    <a:pt x="1754" y="1998"/>
                  </a:moveTo>
                  <a:lnTo>
                    <a:pt x="1754" y="585"/>
                  </a:lnTo>
                  <a:lnTo>
                    <a:pt x="1754" y="585"/>
                  </a:lnTo>
                  <a:lnTo>
                    <a:pt x="1754" y="464"/>
                  </a:lnTo>
                  <a:lnTo>
                    <a:pt x="1730" y="366"/>
                  </a:lnTo>
                  <a:lnTo>
                    <a:pt x="1657" y="269"/>
                  </a:lnTo>
                  <a:lnTo>
                    <a:pt x="1584" y="171"/>
                  </a:lnTo>
                  <a:lnTo>
                    <a:pt x="1511" y="98"/>
                  </a:lnTo>
                  <a:lnTo>
                    <a:pt x="1413" y="49"/>
                  </a:lnTo>
                  <a:lnTo>
                    <a:pt x="1291" y="25"/>
                  </a:lnTo>
                  <a:lnTo>
                    <a:pt x="1194" y="1"/>
                  </a:lnTo>
                  <a:lnTo>
                    <a:pt x="561" y="1"/>
                  </a:lnTo>
                  <a:lnTo>
                    <a:pt x="561" y="1"/>
                  </a:lnTo>
                  <a:lnTo>
                    <a:pt x="463" y="25"/>
                  </a:lnTo>
                  <a:lnTo>
                    <a:pt x="342" y="49"/>
                  </a:lnTo>
                  <a:lnTo>
                    <a:pt x="244" y="98"/>
                  </a:lnTo>
                  <a:lnTo>
                    <a:pt x="171" y="171"/>
                  </a:lnTo>
                  <a:lnTo>
                    <a:pt x="98" y="269"/>
                  </a:lnTo>
                  <a:lnTo>
                    <a:pt x="25" y="366"/>
                  </a:lnTo>
                  <a:lnTo>
                    <a:pt x="1" y="464"/>
                  </a:lnTo>
                  <a:lnTo>
                    <a:pt x="1" y="585"/>
                  </a:lnTo>
                  <a:lnTo>
                    <a:pt x="1" y="1998"/>
                  </a:lnTo>
                  <a:lnTo>
                    <a:pt x="1754" y="1998"/>
                  </a:lnTo>
                  <a:close/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Shape 323"/>
            <p:cNvSpPr/>
            <p:nvPr/>
          </p:nvSpPr>
          <p:spPr>
            <a:xfrm>
              <a:off x="4808525" y="549250"/>
              <a:ext cx="43875" cy="186325"/>
            </a:xfrm>
            <a:custGeom>
              <a:avLst/>
              <a:gdLst/>
              <a:ahLst/>
              <a:cxnLst/>
              <a:rect l="0" t="0" r="0" b="0"/>
              <a:pathLst>
                <a:path w="1755" h="7453" fill="none" extrusionOk="0">
                  <a:moveTo>
                    <a:pt x="1" y="0"/>
                  </a:moveTo>
                  <a:lnTo>
                    <a:pt x="1" y="7453"/>
                  </a:lnTo>
                  <a:lnTo>
                    <a:pt x="1754" y="7453"/>
                  </a:lnTo>
                  <a:lnTo>
                    <a:pt x="1754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kstvak 1">
            <a:extLst>
              <a:ext uri="{FF2B5EF4-FFF2-40B4-BE49-F238E27FC236}">
                <a16:creationId xmlns:a16="http://schemas.microsoft.com/office/drawing/2014/main" id="{EC7BAF67-C04A-4CE1-9497-A1E51F4F3088}"/>
              </a:ext>
            </a:extLst>
          </p:cNvPr>
          <p:cNvSpPr txBox="1"/>
          <p:nvPr/>
        </p:nvSpPr>
        <p:spPr>
          <a:xfrm>
            <a:off x="2616387" y="593432"/>
            <a:ext cx="70949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b="1" dirty="0">
                <a:solidFill>
                  <a:schemeClr val="bg1">
                    <a:lumMod val="95000"/>
                  </a:schemeClr>
                </a:solidFill>
                <a:latin typeface="Montserrat" panose="020B0604020202020204" charset="0"/>
              </a:rPr>
              <a:t>ENKELVOUDIGE ONDERSCHIKKENDE ARGUMENTATIE</a:t>
            </a:r>
          </a:p>
        </p:txBody>
      </p:sp>
      <p:grpSp>
        <p:nvGrpSpPr>
          <p:cNvPr id="18" name="Shape 311">
            <a:extLst>
              <a:ext uri="{FF2B5EF4-FFF2-40B4-BE49-F238E27FC236}">
                <a16:creationId xmlns:a16="http://schemas.microsoft.com/office/drawing/2014/main" id="{D3CC11AD-5029-46F9-9741-ED3F63BE787A}"/>
              </a:ext>
            </a:extLst>
          </p:cNvPr>
          <p:cNvGrpSpPr/>
          <p:nvPr/>
        </p:nvGrpSpPr>
        <p:grpSpPr>
          <a:xfrm rot="10800000">
            <a:off x="5742053" y="3594686"/>
            <a:ext cx="376898" cy="330345"/>
            <a:chOff x="5323500" y="1591325"/>
            <a:chExt cx="376898" cy="330345"/>
          </a:xfrm>
        </p:grpSpPr>
        <p:sp>
          <p:nvSpPr>
            <p:cNvPr id="19" name="Shape 312">
              <a:extLst>
                <a:ext uri="{FF2B5EF4-FFF2-40B4-BE49-F238E27FC236}">
                  <a16:creationId xmlns:a16="http://schemas.microsoft.com/office/drawing/2014/main" id="{A7F30E7F-7C64-40DA-85D1-69F8F9825C8B}"/>
                </a:ext>
              </a:extLst>
            </p:cNvPr>
            <p:cNvSpPr/>
            <p:nvPr/>
          </p:nvSpPr>
          <p:spPr>
            <a:xfrm rot="5400000">
              <a:off x="5385398" y="1606670"/>
              <a:ext cx="312600" cy="3174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0000">
                <a:alpha val="7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Shape 313">
              <a:extLst>
                <a:ext uri="{FF2B5EF4-FFF2-40B4-BE49-F238E27FC236}">
                  <a16:creationId xmlns:a16="http://schemas.microsoft.com/office/drawing/2014/main" id="{E3AA8DAA-10CD-4C04-9F9D-E5DB9783402D}"/>
                </a:ext>
              </a:extLst>
            </p:cNvPr>
            <p:cNvSpPr/>
            <p:nvPr/>
          </p:nvSpPr>
          <p:spPr>
            <a:xfrm rot="5400000">
              <a:off x="5325900" y="1588925"/>
              <a:ext cx="312600" cy="3174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Shape 317">
            <a:extLst>
              <a:ext uri="{FF2B5EF4-FFF2-40B4-BE49-F238E27FC236}">
                <a16:creationId xmlns:a16="http://schemas.microsoft.com/office/drawing/2014/main" id="{A2CCA27A-FE2B-47F4-B688-52650DF4D167}"/>
              </a:ext>
            </a:extLst>
          </p:cNvPr>
          <p:cNvSpPr txBox="1"/>
          <p:nvPr/>
        </p:nvSpPr>
        <p:spPr>
          <a:xfrm>
            <a:off x="4118003" y="4136462"/>
            <a:ext cx="3565500" cy="642900"/>
          </a:xfrm>
          <a:prstGeom prst="rect">
            <a:avLst/>
          </a:prstGeom>
          <a:noFill/>
          <a:ln w="12700" cap="flat" cmpd="sng">
            <a:solidFill>
              <a:srgbClr val="FFFFFF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ONDERSTEUNEND ARGUMENT</a:t>
            </a:r>
            <a:endParaRPr dirty="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688"/>
        </a:solidFill>
        <a:effectLst/>
      </p:bgPr>
    </p:bg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>
            <a:spLocks noGrp="1"/>
          </p:cNvSpPr>
          <p:nvPr>
            <p:ph type="title"/>
          </p:nvPr>
        </p:nvSpPr>
        <p:spPr>
          <a:xfrm>
            <a:off x="609704" y="4116875"/>
            <a:ext cx="1609800" cy="4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>
                <a:solidFill>
                  <a:srgbClr val="009688"/>
                </a:solidFill>
              </a:rPr>
              <a:t>ARGUMENTATIE </a:t>
            </a:r>
            <a:r>
              <a:rPr lang="en" dirty="0"/>
              <a:t> </a:t>
            </a:r>
            <a:r>
              <a:rPr lang="nl-NL" dirty="0"/>
              <a:t>LEZEN H3</a:t>
            </a:r>
            <a:endParaRPr dirty="0"/>
          </a:p>
        </p:txBody>
      </p:sp>
      <p:sp>
        <p:nvSpPr>
          <p:cNvPr id="310" name="Shape 310"/>
          <p:cNvSpPr txBox="1"/>
          <p:nvPr/>
        </p:nvSpPr>
        <p:spPr>
          <a:xfrm>
            <a:off x="4103114" y="1221498"/>
            <a:ext cx="3565500" cy="642900"/>
          </a:xfrm>
          <a:prstGeom prst="rect">
            <a:avLst/>
          </a:prstGeom>
          <a:noFill/>
          <a:ln w="12700" cap="flat" cmpd="sng">
            <a:solidFill>
              <a:srgbClr val="FFFFFF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STANDPUNT</a:t>
            </a:r>
            <a:endParaRPr dirty="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grpSp>
        <p:nvGrpSpPr>
          <p:cNvPr id="311" name="Shape 311"/>
          <p:cNvGrpSpPr/>
          <p:nvPr/>
        </p:nvGrpSpPr>
        <p:grpSpPr>
          <a:xfrm rot="10800000">
            <a:off x="5716861" y="2080676"/>
            <a:ext cx="376898" cy="330345"/>
            <a:chOff x="5323500" y="1591325"/>
            <a:chExt cx="376898" cy="330345"/>
          </a:xfrm>
        </p:grpSpPr>
        <p:sp>
          <p:nvSpPr>
            <p:cNvPr id="312" name="Shape 312"/>
            <p:cNvSpPr/>
            <p:nvPr/>
          </p:nvSpPr>
          <p:spPr>
            <a:xfrm rot="5400000">
              <a:off x="5385398" y="1606670"/>
              <a:ext cx="312600" cy="3174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0000">
                <a:alpha val="7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Shape 313"/>
            <p:cNvSpPr/>
            <p:nvPr/>
          </p:nvSpPr>
          <p:spPr>
            <a:xfrm rot="5400000">
              <a:off x="5325900" y="1588925"/>
              <a:ext cx="312600" cy="3174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7" name="Shape 317"/>
          <p:cNvSpPr txBox="1"/>
          <p:nvPr/>
        </p:nvSpPr>
        <p:spPr>
          <a:xfrm>
            <a:off x="3637575" y="2635770"/>
            <a:ext cx="1318340" cy="1109714"/>
          </a:xfrm>
          <a:prstGeom prst="rect">
            <a:avLst/>
          </a:prstGeom>
          <a:noFill/>
          <a:ln w="12700" cap="flat" cmpd="sng">
            <a:solidFill>
              <a:srgbClr val="FFFFFF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ARGUMENT</a:t>
            </a:r>
            <a:endParaRPr dirty="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grpSp>
        <p:nvGrpSpPr>
          <p:cNvPr id="319" name="Shape 319"/>
          <p:cNvGrpSpPr/>
          <p:nvPr/>
        </p:nvGrpSpPr>
        <p:grpSpPr>
          <a:xfrm>
            <a:off x="1143374" y="4602575"/>
            <a:ext cx="408208" cy="465260"/>
            <a:chOff x="4630125" y="278900"/>
            <a:chExt cx="400675" cy="456675"/>
          </a:xfrm>
        </p:grpSpPr>
        <p:sp>
          <p:nvSpPr>
            <p:cNvPr id="320" name="Shape 320"/>
            <p:cNvSpPr/>
            <p:nvPr/>
          </p:nvSpPr>
          <p:spPr>
            <a:xfrm>
              <a:off x="4659350" y="328825"/>
              <a:ext cx="371450" cy="96850"/>
            </a:xfrm>
            <a:custGeom>
              <a:avLst/>
              <a:gdLst/>
              <a:ahLst/>
              <a:cxnLst/>
              <a:rect l="0" t="0" r="0" b="0"/>
              <a:pathLst>
                <a:path w="14858" h="3874" fill="none" extrusionOk="0">
                  <a:moveTo>
                    <a:pt x="12763" y="1"/>
                  </a:moveTo>
                  <a:lnTo>
                    <a:pt x="926" y="1"/>
                  </a:lnTo>
                  <a:lnTo>
                    <a:pt x="926" y="1"/>
                  </a:lnTo>
                  <a:lnTo>
                    <a:pt x="731" y="25"/>
                  </a:lnTo>
                  <a:lnTo>
                    <a:pt x="561" y="74"/>
                  </a:lnTo>
                  <a:lnTo>
                    <a:pt x="390" y="171"/>
                  </a:lnTo>
                  <a:lnTo>
                    <a:pt x="269" y="269"/>
                  </a:lnTo>
                  <a:lnTo>
                    <a:pt x="147" y="415"/>
                  </a:lnTo>
                  <a:lnTo>
                    <a:pt x="74" y="561"/>
                  </a:lnTo>
                  <a:lnTo>
                    <a:pt x="1" y="732"/>
                  </a:lnTo>
                  <a:lnTo>
                    <a:pt x="1" y="926"/>
                  </a:lnTo>
                  <a:lnTo>
                    <a:pt x="1" y="2948"/>
                  </a:lnTo>
                  <a:lnTo>
                    <a:pt x="1" y="2948"/>
                  </a:lnTo>
                  <a:lnTo>
                    <a:pt x="1" y="3143"/>
                  </a:lnTo>
                  <a:lnTo>
                    <a:pt x="74" y="3313"/>
                  </a:lnTo>
                  <a:lnTo>
                    <a:pt x="147" y="3459"/>
                  </a:lnTo>
                  <a:lnTo>
                    <a:pt x="269" y="3605"/>
                  </a:lnTo>
                  <a:lnTo>
                    <a:pt x="390" y="3727"/>
                  </a:lnTo>
                  <a:lnTo>
                    <a:pt x="561" y="3800"/>
                  </a:lnTo>
                  <a:lnTo>
                    <a:pt x="731" y="3849"/>
                  </a:lnTo>
                  <a:lnTo>
                    <a:pt x="926" y="3873"/>
                  </a:lnTo>
                  <a:lnTo>
                    <a:pt x="12763" y="3873"/>
                  </a:lnTo>
                  <a:lnTo>
                    <a:pt x="14857" y="1949"/>
                  </a:lnTo>
                  <a:lnTo>
                    <a:pt x="12763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Shape 321"/>
            <p:cNvSpPr/>
            <p:nvPr/>
          </p:nvSpPr>
          <p:spPr>
            <a:xfrm>
              <a:off x="4630125" y="452425"/>
              <a:ext cx="371450" cy="96850"/>
            </a:xfrm>
            <a:custGeom>
              <a:avLst/>
              <a:gdLst/>
              <a:ahLst/>
              <a:cxnLst/>
              <a:rect l="0" t="0" r="0" b="0"/>
              <a:pathLst>
                <a:path w="14858" h="3874" fill="none" extrusionOk="0">
                  <a:moveTo>
                    <a:pt x="2095" y="1"/>
                  </a:moveTo>
                  <a:lnTo>
                    <a:pt x="13932" y="1"/>
                  </a:lnTo>
                  <a:lnTo>
                    <a:pt x="13932" y="1"/>
                  </a:lnTo>
                  <a:lnTo>
                    <a:pt x="14126" y="25"/>
                  </a:lnTo>
                  <a:lnTo>
                    <a:pt x="14297" y="74"/>
                  </a:lnTo>
                  <a:lnTo>
                    <a:pt x="14467" y="147"/>
                  </a:lnTo>
                  <a:lnTo>
                    <a:pt x="14589" y="269"/>
                  </a:lnTo>
                  <a:lnTo>
                    <a:pt x="14711" y="415"/>
                  </a:lnTo>
                  <a:lnTo>
                    <a:pt x="14784" y="561"/>
                  </a:lnTo>
                  <a:lnTo>
                    <a:pt x="14857" y="732"/>
                  </a:lnTo>
                  <a:lnTo>
                    <a:pt x="14857" y="926"/>
                  </a:lnTo>
                  <a:lnTo>
                    <a:pt x="14857" y="2948"/>
                  </a:lnTo>
                  <a:lnTo>
                    <a:pt x="14857" y="2948"/>
                  </a:lnTo>
                  <a:lnTo>
                    <a:pt x="14857" y="3143"/>
                  </a:lnTo>
                  <a:lnTo>
                    <a:pt x="14784" y="3313"/>
                  </a:lnTo>
                  <a:lnTo>
                    <a:pt x="14711" y="3459"/>
                  </a:lnTo>
                  <a:lnTo>
                    <a:pt x="14589" y="3605"/>
                  </a:lnTo>
                  <a:lnTo>
                    <a:pt x="14467" y="3703"/>
                  </a:lnTo>
                  <a:lnTo>
                    <a:pt x="14297" y="3800"/>
                  </a:lnTo>
                  <a:lnTo>
                    <a:pt x="14126" y="3849"/>
                  </a:lnTo>
                  <a:lnTo>
                    <a:pt x="13932" y="3873"/>
                  </a:lnTo>
                  <a:lnTo>
                    <a:pt x="2095" y="3873"/>
                  </a:lnTo>
                  <a:lnTo>
                    <a:pt x="1" y="1925"/>
                  </a:lnTo>
                  <a:lnTo>
                    <a:pt x="2095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Shape 322"/>
            <p:cNvSpPr/>
            <p:nvPr/>
          </p:nvSpPr>
          <p:spPr>
            <a:xfrm>
              <a:off x="4808525" y="278900"/>
              <a:ext cx="43875" cy="49950"/>
            </a:xfrm>
            <a:custGeom>
              <a:avLst/>
              <a:gdLst/>
              <a:ahLst/>
              <a:cxnLst/>
              <a:rect l="0" t="0" r="0" b="0"/>
              <a:pathLst>
                <a:path w="1755" h="1998" fill="none" extrusionOk="0">
                  <a:moveTo>
                    <a:pt x="1754" y="1998"/>
                  </a:moveTo>
                  <a:lnTo>
                    <a:pt x="1754" y="585"/>
                  </a:lnTo>
                  <a:lnTo>
                    <a:pt x="1754" y="585"/>
                  </a:lnTo>
                  <a:lnTo>
                    <a:pt x="1754" y="464"/>
                  </a:lnTo>
                  <a:lnTo>
                    <a:pt x="1730" y="366"/>
                  </a:lnTo>
                  <a:lnTo>
                    <a:pt x="1657" y="269"/>
                  </a:lnTo>
                  <a:lnTo>
                    <a:pt x="1584" y="171"/>
                  </a:lnTo>
                  <a:lnTo>
                    <a:pt x="1511" y="98"/>
                  </a:lnTo>
                  <a:lnTo>
                    <a:pt x="1413" y="49"/>
                  </a:lnTo>
                  <a:lnTo>
                    <a:pt x="1291" y="25"/>
                  </a:lnTo>
                  <a:lnTo>
                    <a:pt x="1194" y="1"/>
                  </a:lnTo>
                  <a:lnTo>
                    <a:pt x="561" y="1"/>
                  </a:lnTo>
                  <a:lnTo>
                    <a:pt x="561" y="1"/>
                  </a:lnTo>
                  <a:lnTo>
                    <a:pt x="463" y="25"/>
                  </a:lnTo>
                  <a:lnTo>
                    <a:pt x="342" y="49"/>
                  </a:lnTo>
                  <a:lnTo>
                    <a:pt x="244" y="98"/>
                  </a:lnTo>
                  <a:lnTo>
                    <a:pt x="171" y="171"/>
                  </a:lnTo>
                  <a:lnTo>
                    <a:pt x="98" y="269"/>
                  </a:lnTo>
                  <a:lnTo>
                    <a:pt x="25" y="366"/>
                  </a:lnTo>
                  <a:lnTo>
                    <a:pt x="1" y="464"/>
                  </a:lnTo>
                  <a:lnTo>
                    <a:pt x="1" y="585"/>
                  </a:lnTo>
                  <a:lnTo>
                    <a:pt x="1" y="1998"/>
                  </a:lnTo>
                  <a:lnTo>
                    <a:pt x="1754" y="1998"/>
                  </a:lnTo>
                  <a:close/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Shape 323"/>
            <p:cNvSpPr/>
            <p:nvPr/>
          </p:nvSpPr>
          <p:spPr>
            <a:xfrm>
              <a:off x="4808525" y="549250"/>
              <a:ext cx="43875" cy="186325"/>
            </a:xfrm>
            <a:custGeom>
              <a:avLst/>
              <a:gdLst/>
              <a:ahLst/>
              <a:cxnLst/>
              <a:rect l="0" t="0" r="0" b="0"/>
              <a:pathLst>
                <a:path w="1755" h="7453" fill="none" extrusionOk="0">
                  <a:moveTo>
                    <a:pt x="1" y="0"/>
                  </a:moveTo>
                  <a:lnTo>
                    <a:pt x="1" y="7453"/>
                  </a:lnTo>
                  <a:lnTo>
                    <a:pt x="1754" y="7453"/>
                  </a:lnTo>
                  <a:lnTo>
                    <a:pt x="1754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kstvak 1">
            <a:extLst>
              <a:ext uri="{FF2B5EF4-FFF2-40B4-BE49-F238E27FC236}">
                <a16:creationId xmlns:a16="http://schemas.microsoft.com/office/drawing/2014/main" id="{EC7BAF67-C04A-4CE1-9497-A1E51F4F3088}"/>
              </a:ext>
            </a:extLst>
          </p:cNvPr>
          <p:cNvSpPr txBox="1"/>
          <p:nvPr/>
        </p:nvSpPr>
        <p:spPr>
          <a:xfrm>
            <a:off x="2743200" y="593432"/>
            <a:ext cx="74687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b="1" dirty="0">
                <a:solidFill>
                  <a:schemeClr val="bg1">
                    <a:lumMod val="95000"/>
                  </a:schemeClr>
                </a:solidFill>
                <a:latin typeface="Montserrat" panose="020B0604020202020204" charset="0"/>
              </a:rPr>
              <a:t>MEERVOUDIGE ONDERSCHIKKENDE ARGUMENTATIE</a:t>
            </a:r>
          </a:p>
        </p:txBody>
      </p:sp>
      <p:sp>
        <p:nvSpPr>
          <p:cNvPr id="14" name="Shape 317">
            <a:extLst>
              <a:ext uri="{FF2B5EF4-FFF2-40B4-BE49-F238E27FC236}">
                <a16:creationId xmlns:a16="http://schemas.microsoft.com/office/drawing/2014/main" id="{1BEEF867-BC8A-4FC8-84E7-A822A76A15DE}"/>
              </a:ext>
            </a:extLst>
          </p:cNvPr>
          <p:cNvSpPr txBox="1"/>
          <p:nvPr/>
        </p:nvSpPr>
        <p:spPr>
          <a:xfrm>
            <a:off x="5290153" y="2653935"/>
            <a:ext cx="1318340" cy="1109714"/>
          </a:xfrm>
          <a:prstGeom prst="rect">
            <a:avLst/>
          </a:prstGeom>
          <a:noFill/>
          <a:ln w="12700" cap="flat" cmpd="sng">
            <a:solidFill>
              <a:srgbClr val="FFFFFF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ARGUMENT</a:t>
            </a:r>
            <a:endParaRPr dirty="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5" name="Shape 317">
            <a:extLst>
              <a:ext uri="{FF2B5EF4-FFF2-40B4-BE49-F238E27FC236}">
                <a16:creationId xmlns:a16="http://schemas.microsoft.com/office/drawing/2014/main" id="{2F81B75F-EB59-4A88-8E83-AB702A976812}"/>
              </a:ext>
            </a:extLst>
          </p:cNvPr>
          <p:cNvSpPr txBox="1"/>
          <p:nvPr/>
        </p:nvSpPr>
        <p:spPr>
          <a:xfrm>
            <a:off x="6942731" y="2635770"/>
            <a:ext cx="1318340" cy="1109714"/>
          </a:xfrm>
          <a:prstGeom prst="rect">
            <a:avLst/>
          </a:prstGeom>
          <a:noFill/>
          <a:ln w="12700" cap="flat" cmpd="sng">
            <a:solidFill>
              <a:srgbClr val="FFFFFF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ARGUMENT</a:t>
            </a:r>
            <a:endParaRPr dirty="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grpSp>
        <p:nvGrpSpPr>
          <p:cNvPr id="16" name="Shape 311">
            <a:extLst>
              <a:ext uri="{FF2B5EF4-FFF2-40B4-BE49-F238E27FC236}">
                <a16:creationId xmlns:a16="http://schemas.microsoft.com/office/drawing/2014/main" id="{B9DEA93E-9462-428A-8DAD-F17F0DA3AD99}"/>
              </a:ext>
            </a:extLst>
          </p:cNvPr>
          <p:cNvGrpSpPr/>
          <p:nvPr/>
        </p:nvGrpSpPr>
        <p:grpSpPr>
          <a:xfrm rot="10800000">
            <a:off x="4290605" y="2085120"/>
            <a:ext cx="376898" cy="330345"/>
            <a:chOff x="5323500" y="1591325"/>
            <a:chExt cx="376898" cy="330345"/>
          </a:xfrm>
        </p:grpSpPr>
        <p:sp>
          <p:nvSpPr>
            <p:cNvPr id="17" name="Shape 312">
              <a:extLst>
                <a:ext uri="{FF2B5EF4-FFF2-40B4-BE49-F238E27FC236}">
                  <a16:creationId xmlns:a16="http://schemas.microsoft.com/office/drawing/2014/main" id="{0B01BA2D-7314-47E3-B2E5-653F4102E2EB}"/>
                </a:ext>
              </a:extLst>
            </p:cNvPr>
            <p:cNvSpPr/>
            <p:nvPr/>
          </p:nvSpPr>
          <p:spPr>
            <a:xfrm rot="5400000">
              <a:off x="5385398" y="1606670"/>
              <a:ext cx="312600" cy="3174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0000">
                <a:alpha val="7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Shape 313">
              <a:extLst>
                <a:ext uri="{FF2B5EF4-FFF2-40B4-BE49-F238E27FC236}">
                  <a16:creationId xmlns:a16="http://schemas.microsoft.com/office/drawing/2014/main" id="{94862289-DDEC-4DE9-8006-E608F1B964FE}"/>
                </a:ext>
              </a:extLst>
            </p:cNvPr>
            <p:cNvSpPr/>
            <p:nvPr/>
          </p:nvSpPr>
          <p:spPr>
            <a:xfrm rot="5400000">
              <a:off x="5325900" y="1588925"/>
              <a:ext cx="312600" cy="3174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" name="Shape 311">
            <a:extLst>
              <a:ext uri="{FF2B5EF4-FFF2-40B4-BE49-F238E27FC236}">
                <a16:creationId xmlns:a16="http://schemas.microsoft.com/office/drawing/2014/main" id="{4A0CD96A-DD4E-4A82-87D2-03A94CB332AB}"/>
              </a:ext>
            </a:extLst>
          </p:cNvPr>
          <p:cNvGrpSpPr/>
          <p:nvPr/>
        </p:nvGrpSpPr>
        <p:grpSpPr>
          <a:xfrm rot="10800000">
            <a:off x="7196475" y="2093994"/>
            <a:ext cx="376898" cy="330345"/>
            <a:chOff x="5323500" y="1591325"/>
            <a:chExt cx="376898" cy="330345"/>
          </a:xfrm>
        </p:grpSpPr>
        <p:sp>
          <p:nvSpPr>
            <p:cNvPr id="20" name="Shape 312">
              <a:extLst>
                <a:ext uri="{FF2B5EF4-FFF2-40B4-BE49-F238E27FC236}">
                  <a16:creationId xmlns:a16="http://schemas.microsoft.com/office/drawing/2014/main" id="{66427324-E805-41C4-8927-30E0A8089504}"/>
                </a:ext>
              </a:extLst>
            </p:cNvPr>
            <p:cNvSpPr/>
            <p:nvPr/>
          </p:nvSpPr>
          <p:spPr>
            <a:xfrm rot="5400000">
              <a:off x="5385398" y="1606670"/>
              <a:ext cx="312600" cy="3174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0000">
                <a:alpha val="7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Shape 313">
              <a:extLst>
                <a:ext uri="{FF2B5EF4-FFF2-40B4-BE49-F238E27FC236}">
                  <a16:creationId xmlns:a16="http://schemas.microsoft.com/office/drawing/2014/main" id="{A99A914F-9C48-4EFB-A210-1F296148587F}"/>
                </a:ext>
              </a:extLst>
            </p:cNvPr>
            <p:cNvSpPr/>
            <p:nvPr/>
          </p:nvSpPr>
          <p:spPr>
            <a:xfrm rot="5400000">
              <a:off x="5325900" y="1588925"/>
              <a:ext cx="312600" cy="3174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" name="Shape 317">
            <a:extLst>
              <a:ext uri="{FF2B5EF4-FFF2-40B4-BE49-F238E27FC236}">
                <a16:creationId xmlns:a16="http://schemas.microsoft.com/office/drawing/2014/main" id="{52E1BCFC-C2B2-4A5B-B31C-6A4AB4D03B6E}"/>
              </a:ext>
            </a:extLst>
          </p:cNvPr>
          <p:cNvSpPr txBox="1"/>
          <p:nvPr/>
        </p:nvSpPr>
        <p:spPr>
          <a:xfrm>
            <a:off x="6942731" y="4247630"/>
            <a:ext cx="1346607" cy="820205"/>
          </a:xfrm>
          <a:prstGeom prst="rect">
            <a:avLst/>
          </a:prstGeom>
          <a:noFill/>
          <a:ln w="12700" cap="flat" cmpd="sng">
            <a:solidFill>
              <a:srgbClr val="FFFFFF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100" dirty="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ONDERSTEUNEND</a:t>
            </a:r>
            <a:r>
              <a:rPr lang="nl-NL" sz="1200" dirty="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 ARGUMENT</a:t>
            </a:r>
            <a:endParaRPr sz="1200" dirty="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grpSp>
        <p:nvGrpSpPr>
          <p:cNvPr id="23" name="Shape 311">
            <a:extLst>
              <a:ext uri="{FF2B5EF4-FFF2-40B4-BE49-F238E27FC236}">
                <a16:creationId xmlns:a16="http://schemas.microsoft.com/office/drawing/2014/main" id="{50992B26-8B41-453B-8E6D-4262B842C2C9}"/>
              </a:ext>
            </a:extLst>
          </p:cNvPr>
          <p:cNvGrpSpPr/>
          <p:nvPr/>
        </p:nvGrpSpPr>
        <p:grpSpPr>
          <a:xfrm rot="10800000">
            <a:off x="7239136" y="3814599"/>
            <a:ext cx="376898" cy="330345"/>
            <a:chOff x="5323500" y="1591325"/>
            <a:chExt cx="376898" cy="330345"/>
          </a:xfrm>
        </p:grpSpPr>
        <p:sp>
          <p:nvSpPr>
            <p:cNvPr id="24" name="Shape 312">
              <a:extLst>
                <a:ext uri="{FF2B5EF4-FFF2-40B4-BE49-F238E27FC236}">
                  <a16:creationId xmlns:a16="http://schemas.microsoft.com/office/drawing/2014/main" id="{4123F7A1-590E-4E3C-BA76-FCAD5C2CBAE0}"/>
                </a:ext>
              </a:extLst>
            </p:cNvPr>
            <p:cNvSpPr/>
            <p:nvPr/>
          </p:nvSpPr>
          <p:spPr>
            <a:xfrm rot="5400000">
              <a:off x="5385398" y="1606670"/>
              <a:ext cx="312600" cy="3174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0000">
                <a:alpha val="7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Shape 313">
              <a:extLst>
                <a:ext uri="{FF2B5EF4-FFF2-40B4-BE49-F238E27FC236}">
                  <a16:creationId xmlns:a16="http://schemas.microsoft.com/office/drawing/2014/main" id="{E1D2A939-D068-497A-B645-010807617FFA}"/>
                </a:ext>
              </a:extLst>
            </p:cNvPr>
            <p:cNvSpPr/>
            <p:nvPr/>
          </p:nvSpPr>
          <p:spPr>
            <a:xfrm rot="5400000">
              <a:off x="5325900" y="1588925"/>
              <a:ext cx="312600" cy="3174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266356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4336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ctrTitle" idx="4294967295"/>
          </p:nvPr>
        </p:nvSpPr>
        <p:spPr>
          <a:xfrm>
            <a:off x="398223" y="267345"/>
            <a:ext cx="52515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600" dirty="0"/>
              <a:t>OEFENEN</a:t>
            </a:r>
            <a:r>
              <a:rPr lang="en" sz="3600" dirty="0"/>
              <a:t> </a:t>
            </a:r>
            <a:r>
              <a:rPr lang="nl-NL" sz="3600" dirty="0">
                <a:solidFill>
                  <a:srgbClr val="F44336"/>
                </a:solidFill>
              </a:rPr>
              <a:t>LEZEN H3</a:t>
            </a:r>
            <a:endParaRPr sz="3600" dirty="0">
              <a:solidFill>
                <a:srgbClr val="F44336"/>
              </a:solidFill>
            </a:endParaRPr>
          </a:p>
        </p:txBody>
      </p:sp>
      <p:sp>
        <p:nvSpPr>
          <p:cNvPr id="123" name="Shape 123"/>
          <p:cNvSpPr txBox="1">
            <a:spLocks noGrp="1"/>
          </p:cNvSpPr>
          <p:nvPr>
            <p:ph type="subTitle" idx="4294967295"/>
          </p:nvPr>
        </p:nvSpPr>
        <p:spPr>
          <a:xfrm>
            <a:off x="398223" y="1527937"/>
            <a:ext cx="5788419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nl-NL" sz="2000" dirty="0"/>
              <a:t>Werk verder aan lezen H3. Volgende week bespreken we samen </a:t>
            </a:r>
            <a:r>
              <a:rPr lang="nl-NL" sz="2000" dirty="0">
                <a:solidFill>
                  <a:srgbClr val="F44336"/>
                </a:solidFill>
              </a:rPr>
              <a:t>opdracht 3 </a:t>
            </a:r>
            <a:r>
              <a:rPr lang="nl-NL" sz="2000" dirty="0"/>
              <a:t>(p. 95). Deze opdracht is qua grootte en moeilijkheid vergelijkbaar met de toets.</a:t>
            </a:r>
            <a:endParaRPr sz="2000" dirty="0"/>
          </a:p>
        </p:txBody>
      </p:sp>
      <p:grpSp>
        <p:nvGrpSpPr>
          <p:cNvPr id="13" name="Shape 470">
            <a:extLst>
              <a:ext uri="{FF2B5EF4-FFF2-40B4-BE49-F238E27FC236}">
                <a16:creationId xmlns:a16="http://schemas.microsoft.com/office/drawing/2014/main" id="{88FF2D7F-16AC-41A8-9FF0-CC08637572B7}"/>
              </a:ext>
            </a:extLst>
          </p:cNvPr>
          <p:cNvGrpSpPr/>
          <p:nvPr/>
        </p:nvGrpSpPr>
        <p:grpSpPr>
          <a:xfrm>
            <a:off x="5776537" y="2830764"/>
            <a:ext cx="1238312" cy="1036459"/>
            <a:chOff x="1934025" y="1001650"/>
            <a:chExt cx="415300" cy="355600"/>
          </a:xfrm>
        </p:grpSpPr>
        <p:sp>
          <p:nvSpPr>
            <p:cNvPr id="14" name="Shape 471">
              <a:extLst>
                <a:ext uri="{FF2B5EF4-FFF2-40B4-BE49-F238E27FC236}">
                  <a16:creationId xmlns:a16="http://schemas.microsoft.com/office/drawing/2014/main" id="{EB7A2F14-80DA-4C45-8EEB-191386EA9768}"/>
                </a:ext>
              </a:extLst>
            </p:cNvPr>
            <p:cNvSpPr/>
            <p:nvPr/>
          </p:nvSpPr>
          <p:spPr>
            <a:xfrm>
              <a:off x="1934025" y="1303650"/>
              <a:ext cx="207650" cy="53600"/>
            </a:xfrm>
            <a:custGeom>
              <a:avLst/>
              <a:gdLst/>
              <a:ahLst/>
              <a:cxnLst/>
              <a:rect l="0" t="0" r="0" b="0"/>
              <a:pathLst>
                <a:path w="8306" h="2144" fill="none" extrusionOk="0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w="28575" cap="rnd" cmpd="sng">
              <a:solidFill>
                <a:srgbClr val="F443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Shape 472">
              <a:extLst>
                <a:ext uri="{FF2B5EF4-FFF2-40B4-BE49-F238E27FC236}">
                  <a16:creationId xmlns:a16="http://schemas.microsoft.com/office/drawing/2014/main" id="{56B0849F-98EC-4D1A-9271-50AA93430163}"/>
                </a:ext>
              </a:extLst>
            </p:cNvPr>
            <p:cNvSpPr/>
            <p:nvPr/>
          </p:nvSpPr>
          <p:spPr>
            <a:xfrm>
              <a:off x="2141650" y="1303650"/>
              <a:ext cx="207675" cy="53600"/>
            </a:xfrm>
            <a:custGeom>
              <a:avLst/>
              <a:gdLst/>
              <a:ahLst/>
              <a:cxnLst/>
              <a:rect l="0" t="0" r="0" b="0"/>
              <a:pathLst>
                <a:path w="8307" h="2144" fill="none" extrusionOk="0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w="28575" cap="rnd" cmpd="sng">
              <a:solidFill>
                <a:srgbClr val="F443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Shape 473">
              <a:extLst>
                <a:ext uri="{FF2B5EF4-FFF2-40B4-BE49-F238E27FC236}">
                  <a16:creationId xmlns:a16="http://schemas.microsoft.com/office/drawing/2014/main" id="{A42A96EE-6F07-4356-8EDA-0B02C6DDD7E1}"/>
                </a:ext>
              </a:extLst>
            </p:cNvPr>
            <p:cNvSpPr/>
            <p:nvPr/>
          </p:nvSpPr>
          <p:spPr>
            <a:xfrm>
              <a:off x="1934025" y="1001650"/>
              <a:ext cx="207650" cy="331250"/>
            </a:xfrm>
            <a:custGeom>
              <a:avLst/>
              <a:gdLst/>
              <a:ahLst/>
              <a:cxnLst/>
              <a:rect l="0" t="0" r="0" b="0"/>
              <a:pathLst>
                <a:path w="8306" h="13250" fill="none" extrusionOk="0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w="28575" cap="rnd" cmpd="sng">
              <a:solidFill>
                <a:srgbClr val="F443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Shape 474">
              <a:extLst>
                <a:ext uri="{FF2B5EF4-FFF2-40B4-BE49-F238E27FC236}">
                  <a16:creationId xmlns:a16="http://schemas.microsoft.com/office/drawing/2014/main" id="{72ACFC14-CB3A-4AD0-8445-5037E68FE175}"/>
                </a:ext>
              </a:extLst>
            </p:cNvPr>
            <p:cNvSpPr/>
            <p:nvPr/>
          </p:nvSpPr>
          <p:spPr>
            <a:xfrm>
              <a:off x="2141650" y="1001650"/>
              <a:ext cx="207675" cy="331250"/>
            </a:xfrm>
            <a:custGeom>
              <a:avLst/>
              <a:gdLst/>
              <a:ahLst/>
              <a:cxnLst/>
              <a:rect l="0" t="0" r="0" b="0"/>
              <a:pathLst>
                <a:path w="8307" h="13250" fill="none" extrusionOk="0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w="28575" cap="rnd" cmpd="sng">
              <a:solidFill>
                <a:srgbClr val="F443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adwal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74</Words>
  <Application>Microsoft Office PowerPoint</Application>
  <PresentationFormat>Diavoorstelling (16:9)</PresentationFormat>
  <Paragraphs>25</Paragraphs>
  <Slides>6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0" baseType="lpstr">
      <vt:lpstr>Arial</vt:lpstr>
      <vt:lpstr>Montserrat</vt:lpstr>
      <vt:lpstr>Karla</vt:lpstr>
      <vt:lpstr>Cadwal template</vt:lpstr>
      <vt:lpstr>ARGUMENTEREN LEZEN H4</vt:lpstr>
      <vt:lpstr>ARGUMENTATIE  LEZEN H4</vt:lpstr>
      <vt:lpstr>ARGUMENTATIE  LEZEN H3</vt:lpstr>
      <vt:lpstr>ARGUMENTATIE  LEZEN H3</vt:lpstr>
      <vt:lpstr>ARGUMENTATIE  LEZEN H3</vt:lpstr>
      <vt:lpstr>OEFENEN LEZEN H3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Familie Ooms</dc:creator>
  <cp:lastModifiedBy>Ruud Ooms</cp:lastModifiedBy>
  <cp:revision>3</cp:revision>
  <dcterms:modified xsi:type="dcterms:W3CDTF">2018-03-14T18:43:34Z</dcterms:modified>
</cp:coreProperties>
</file>